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02" r:id="rId2"/>
    <p:sldId id="424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25" r:id="rId48"/>
    <p:sldId id="426" r:id="rId49"/>
    <p:sldId id="357" r:id="rId50"/>
    <p:sldId id="303" r:id="rId51"/>
    <p:sldId id="407" r:id="rId52"/>
    <p:sldId id="420" r:id="rId53"/>
    <p:sldId id="421" r:id="rId54"/>
    <p:sldId id="410" r:id="rId55"/>
    <p:sldId id="428" r:id="rId56"/>
    <p:sldId id="427" r:id="rId57"/>
    <p:sldId id="412" r:id="rId58"/>
    <p:sldId id="413" r:id="rId59"/>
    <p:sldId id="414" r:id="rId60"/>
    <p:sldId id="415" r:id="rId61"/>
    <p:sldId id="423" r:id="rId62"/>
    <p:sldId id="431" r:id="rId63"/>
    <p:sldId id="429" r:id="rId64"/>
    <p:sldId id="430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406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C30"/>
    <a:srgbClr val="FF99CC"/>
    <a:srgbClr val="EEEEEE"/>
    <a:srgbClr val="FF6699"/>
    <a:srgbClr val="1B1B1B"/>
    <a:srgbClr val="A192D3"/>
    <a:srgbClr val="88ABAD"/>
    <a:srgbClr val="3E99B4"/>
    <a:srgbClr val="5D5BA0"/>
    <a:srgbClr val="8ED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03A07-A6A2-4FF4-8A55-707CCC4CC34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3FA2E-A01D-4FB5-91D9-CC6077C65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7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6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0065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8741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78071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52655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72126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07262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6611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4342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8987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42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66810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644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12126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5323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50705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1191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45187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29078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75852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14665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8238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75077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06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03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647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48909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52964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6684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33729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46546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43015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14946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64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64670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60474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45444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59845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0758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72202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85259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66248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90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76203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91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1865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07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92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3176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5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334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9237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3737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7ptyFsAbn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FuaVltX2Bo" TargetMode="External"/><Relationship Id="rId2" Type="http://schemas.openxmlformats.org/officeDocument/2006/relationships/hyperlink" Target="https://www.youtube.com/watch?v=RonzxMpdTD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053790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44252" y="874674"/>
            <a:ext cx="3655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  </a:t>
            </a:r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</a:t>
            </a:r>
            <a:endParaRPr lang="en-US" altLang="ko-KR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케라스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창시자에게 배우는 </a:t>
            </a: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딥러닝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0800000">
            <a:off x="6053789" y="4072194"/>
            <a:ext cx="6138210" cy="140597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280666" y="4132535"/>
            <a:ext cx="103831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조동민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고재형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윤소민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5400000" flipV="1">
            <a:off x="5227630" y="4652003"/>
            <a:ext cx="1405969" cy="246352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1.1.4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딥러닝에서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딥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이란 무엇일까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820" y="1587003"/>
            <a:ext cx="5648180" cy="31756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556409"/>
            <a:ext cx="6001588" cy="3553321"/>
          </a:xfrm>
          <a:prstGeom prst="rect">
            <a:avLst/>
          </a:prstGeom>
        </p:spPr>
      </p:pic>
      <p:sp>
        <p:nvSpPr>
          <p:cNvPr id="44" name="TextBox 25"/>
          <p:cNvSpPr txBox="1"/>
          <p:nvPr/>
        </p:nvSpPr>
        <p:spPr>
          <a:xfrm>
            <a:off x="1174298" y="5510365"/>
            <a:ext cx="4097911" cy="36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b="1">
                <a:solidFill>
                  <a:srgbClr val="585340"/>
                </a:solidFill>
              </a:rPr>
              <a:t>https://youtu.be/FwFduRA_L6Q</a:t>
            </a:r>
          </a:p>
        </p:txBody>
      </p:sp>
    </p:spTree>
    <p:extLst>
      <p:ext uri="{BB962C8B-B14F-4D97-AF65-F5344CB8AC3E}">
        <p14:creationId xmlns:p14="http://schemas.microsoft.com/office/powerpoint/2010/main" val="4222915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1.1.5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딥러닝의 작동 원리 이해하기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3446" y="1408893"/>
            <a:ext cx="6205108" cy="51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766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1.1.6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지금까지 딥러닝의 성과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935" y="1486175"/>
            <a:ext cx="9586130" cy="51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85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1.1.6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지금까지 딥러닝의 성과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70926" y="2022403"/>
            <a:ext cx="6327344" cy="430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/>
              <a:t>1.</a:t>
            </a:r>
          </a:p>
          <a:p>
            <a:pPr>
              <a:defRPr/>
            </a:pPr>
            <a:r>
              <a:rPr lang="ko-KR" altLang="en-US" sz="2300"/>
              <a:t>학습과 논리를 결합한 </a:t>
            </a:r>
          </a:p>
          <a:p>
            <a:pPr>
              <a:defRPr/>
            </a:pPr>
            <a:r>
              <a:rPr lang="ko-KR" altLang="en-US" sz="2300"/>
              <a:t>뉴로-심볼릭(neuro-symbolic) </a:t>
            </a:r>
          </a:p>
          <a:p>
            <a:pPr>
              <a:defRPr/>
            </a:pPr>
            <a:r>
              <a:rPr lang="ko-KR" altLang="en-US" sz="2300"/>
              <a:t>기술에 의존하기 시작할 것</a:t>
            </a:r>
          </a:p>
          <a:p>
            <a:pPr>
              <a:defRPr/>
            </a:pPr>
            <a:r>
              <a:rPr lang="ko-KR" altLang="en-US" sz="2300"/>
              <a:t>2.</a:t>
            </a:r>
          </a:p>
          <a:p>
            <a:pPr>
              <a:defRPr/>
            </a:pPr>
            <a:r>
              <a:rPr lang="ko-KR" altLang="en-US" sz="2300"/>
              <a:t>일자리 방식 자체를 바꾸기 시작</a:t>
            </a:r>
          </a:p>
          <a:p>
            <a:pPr>
              <a:defRPr/>
            </a:pPr>
            <a:r>
              <a:rPr lang="ko-KR" altLang="en-US" sz="2300"/>
              <a:t>3.</a:t>
            </a:r>
          </a:p>
          <a:p>
            <a:pPr>
              <a:defRPr/>
            </a:pPr>
            <a:r>
              <a:rPr lang="ko-KR" altLang="en-US" sz="2300"/>
              <a:t>AI가 신뢰할 수 있는 AI의 탄생</a:t>
            </a:r>
          </a:p>
          <a:p>
            <a:pPr>
              <a:defRPr/>
            </a:pPr>
            <a:r>
              <a:rPr lang="ko-KR" altLang="en-US" sz="2300"/>
              <a:t>4. </a:t>
            </a:r>
          </a:p>
          <a:p>
            <a:pPr>
              <a:defRPr/>
            </a:pPr>
            <a:r>
              <a:rPr lang="ko-KR" altLang="en-US" sz="2300"/>
              <a:t>전력소비가 견인하는, 친환경 기술 요구의 증가</a:t>
            </a:r>
          </a:p>
          <a:p>
            <a:pPr>
              <a:defRPr/>
            </a:pPr>
            <a:r>
              <a:rPr lang="ko-KR" altLang="en-US" sz="2300"/>
              <a:t>5.</a:t>
            </a:r>
          </a:p>
          <a:p>
            <a:pPr>
              <a:defRPr/>
            </a:pPr>
            <a:r>
              <a:rPr lang="ko-KR" altLang="en-US" sz="2300"/>
              <a:t>신소재 개발에 사용되는 AI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781" y="1534970"/>
            <a:ext cx="4515457" cy="53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47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이전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머신러닝의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간략한 역사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머신 러닝의 학습 방법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2701925" y="3209925"/>
            <a:ext cx="705294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563C1"/>
                </a:solidFill>
                <a:latin typeface="맑은 고딕" charset="0"/>
                <a:ea typeface="Arial" charset="0"/>
                <a:cs typeface="+mn-cs"/>
                <a:hlinkClick r:id="rId3"/>
              </a:rPr>
              <a:t>https://www.youtube.com/watch?v=u7ptyFsAbnk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14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딥러닝 이전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: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머신러닝의 간략한 역사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14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머신 러닝의 학습 방법</a:t>
            </a:r>
          </a:p>
        </p:txBody>
      </p:sp>
      <p:pic>
        <p:nvPicPr>
          <p:cNvPr id="3" name="그림 2" descr="C:/Users/ehdal/AppData/Roaming/PolarisOffice/ETemp/3296_11238160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3420" y="1700530"/>
            <a:ext cx="5725160" cy="4267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731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딥러닝 이전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: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머신러닝의 간략한 역사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14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머신 러닝의 학습 방법</a:t>
            </a:r>
          </a:p>
        </p:txBody>
      </p:sp>
      <p:pic>
        <p:nvPicPr>
          <p:cNvPr id="27" name="그림 26" descr="C:/Users/ehdal/AppData/Roaming/PolarisOffice/ETemp/3296_11238160/fImage1669077285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369695"/>
            <a:ext cx="9392285" cy="5325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3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지도학습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C:/Users/ehdal/AppData/Roaming/PolarisOffice/ETemp/3296_11238160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7245" y="1764030"/>
            <a:ext cx="5473700" cy="4628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42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지도학습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41805"/>
            <a:ext cx="7924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5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분류와 회귀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39545"/>
            <a:ext cx="5683250" cy="2601595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>
            <a:off x="1437005" y="4041140"/>
            <a:ext cx="4847590" cy="1203960"/>
          </a:xfrm>
          <a:prstGeom prst="bentConnector3">
            <a:avLst>
              <a:gd name="adj1" fmla="val 988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4209415"/>
            <a:ext cx="4491990" cy="24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24630" y="2895353"/>
            <a:ext cx="840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장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+mn-ea"/>
              </a:rPr>
              <a:t>딥러닝이란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 무엇인가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11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365250"/>
            <a:ext cx="974788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KNN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서포트 벡터 머신(SVM, Support Vector Machine)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결정 트리(Decision Tree), 랜덤 포레스트(Random Forest)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9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508125"/>
            <a:ext cx="1097026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kNN 알고리즘?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k-최근접 이웃(k-Nearest Neighbors) 알고리즘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새로운 데이터 포인트가 주어지면 알고리즘이 훈련 데이터 세트에서 가장 가까운 데이터 포인트,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즉, ‘최근접 이웃’을 찾음.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이때, k = 찾고자 하는 최근접 이웃의 개수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7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713446235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620645"/>
            <a:ext cx="9411335" cy="3458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959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6722463252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2104390"/>
            <a:ext cx="8985885" cy="40716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778625" y="2524125"/>
            <a:ext cx="1746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 =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3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7289165944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26920"/>
            <a:ext cx="9065260" cy="41014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905625" y="2349500"/>
            <a:ext cx="2588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k가 짝수이면?!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8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6722466520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2120265"/>
            <a:ext cx="8985885" cy="40716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7683500" y="2365375"/>
            <a:ext cx="3366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따라서 녹색 별은 액션영화!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5349875" y="2524125"/>
            <a:ext cx="2302510" cy="1143635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0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3331166672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45" y="2317750"/>
            <a:ext cx="7432040" cy="387413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7191375" y="1968500"/>
            <a:ext cx="40646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최근접 거리 구하는 방법은?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피타고라스 정리 사용!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9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 학습</a:t>
            </a:r>
          </a:p>
        </p:txBody>
      </p:sp>
      <p:pic>
        <p:nvPicPr>
          <p:cNvPr id="27" name="그림 26" descr="C:/Users/ehdal/AppData/Roaming/PolarisOffice/ETemp/3296_11238160/fImage28798960152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0" y="1997710"/>
            <a:ext cx="9098915" cy="3970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573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 학습</a:t>
            </a:r>
          </a:p>
        </p:txBody>
      </p:sp>
      <p:pic>
        <p:nvPicPr>
          <p:cNvPr id="27" name="그림 26" descr="C:/Users/ehdal/AppData/Roaming/PolarisOffice/ETemp/3296_11238160/fImage55018372124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70" y="1664970"/>
            <a:ext cx="8381365" cy="4574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484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365250"/>
            <a:ext cx="974788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군집화(Clustering)    ex) k-means 클러스터링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시각화(Visualization)와 차원 축소(Dimensionality Reduction)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연관 규칙 학습(Association Rule Learning)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6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인공지능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2370" y="1508390"/>
            <a:ext cx="6147258" cy="46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83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2174875"/>
            <a:ext cx="1103693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데이터를 k개의 클러스터(cluster, 무리)로 분류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&lt; 알고리즘&gt;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1. 사용자로부터 입력 받은 k의 값에 따라, 임의로 클러스터 중심(centroid) k개를 설정한다.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2. k개의 클러스터 중심으로부터 모든 데이터가 얼마나 떨어져 있는지 계산 후에,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가장 가까운 클러스터 중심을 각 데이터의 클러스터로 정해준다.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3. 각 클러스터에 속하는 데이터들의 평균을 계산함으로 클러스터 중심을 옮겨준다.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4. 보정된 클러스터 중심을 기준으로 2,3단계를 반복한다.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5. 더 이상 클러스터 중심이 이동하지 않으면 알고리즘을 종료한다.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537476289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2085975"/>
            <a:ext cx="7325360" cy="3715385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253919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530476372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118995"/>
            <a:ext cx="7334885" cy="364871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420996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863176464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138045"/>
            <a:ext cx="7392035" cy="371094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22726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074676560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45" y="2166620"/>
            <a:ext cx="7406640" cy="3739515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202694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0630535" cy="31362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강화학습이란?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: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에이전트(Agent)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가 주어진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환경(</a:t>
            </a:r>
            <a:r>
              <a:rPr sz="1800" b="1">
                <a:latin typeface="맑은 고딕" charset="0"/>
                <a:ea typeface="맑은 고딕" charset="0"/>
              </a:rPr>
              <a:t>Environment)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 대해 어떤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행동(Action)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을 취하고,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 이로부터 어떤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보상(Reward)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을 얻으면서 학습을 진행하는 방법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에이전트(Agent)는 보상(Reward)을 최대화하도록 학습이 진행 !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296_11238160/fImage10113092336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3813175"/>
            <a:ext cx="5288915" cy="285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500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2290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123950" y="1605915"/>
            <a:ext cx="1410335" cy="1674495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0" name="그림 29" descr="C:/Users/ehdal/AppData/Roaming/PolarisOffice/ETemp/3296_11238160/fImage471484867916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48255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7071360" y="4970780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3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3295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5192395" y="1618615"/>
            <a:ext cx="2373630" cy="16751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1" name="그림 30" descr="C:/Users/ehdal/AppData/Roaming/PolarisOffice/ETemp/3296_11238160/fImage47148487837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5135" y="4054475"/>
            <a:ext cx="5276215" cy="2548255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6822440" y="4054475"/>
            <a:ext cx="5276215" cy="2548255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5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404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70985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H="1">
            <a:off x="2571750" y="321119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>
            <a:off x="3167380" y="2791460"/>
            <a:ext cx="1364615" cy="37973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1" name="그림 30" descr="C:/Users/ehdal/AppData/Roaming/PolarisOffice/ETemp/3296_11238160/fImage471484872208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48255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07020" y="469836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332085" y="498538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40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4842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77540" y="1551305"/>
            <a:ext cx="1369695" cy="36766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>
            <a:off x="2571750" y="1945640"/>
            <a:ext cx="2585720" cy="1460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C:/Users/ehdal/AppData/Roaming/PolarisOffice/ETemp/3296_11238160/fImage49973688412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5270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07020" y="473900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9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인공지능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8916" y="1391165"/>
            <a:ext cx="6074167" cy="49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393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5623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27375" y="2353945"/>
            <a:ext cx="1974215" cy="38227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>
            <a:off x="2557780" y="273494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C:/Users/ehdal/AppData/Roaming/PolarisOffice/ETemp/3296_11238160/fImage49973688841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5135" y="4054475"/>
            <a:ext cx="5276215" cy="255270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34325" y="4725670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476115" y="2381250"/>
            <a:ext cx="6115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= 1</a:t>
            </a:r>
            <a:endParaRPr lang="ko-KR" altLang="en-US" sz="2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33"/>
          <p:cNvCxnSpPr>
            <a:endCxn id="33" idx="3"/>
          </p:cNvCxnSpPr>
          <p:nvPr/>
        </p:nvCxnSpPr>
        <p:spPr>
          <a:xfrm rot="10800000">
            <a:off x="5086985" y="2580640"/>
            <a:ext cx="2997200" cy="2141855"/>
          </a:xfrm>
          <a:prstGeom prst="bentConnector3">
            <a:avLst>
              <a:gd name="adj1" fmla="val -10380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C:/Users/ehdal/AppData/Roaming/PolarisOffice/ETemp/3296_11238160/fImage13850989569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6555" y="1088390"/>
            <a:ext cx="1757680" cy="1772285"/>
          </a:xfrm>
          <a:prstGeom prst="rect">
            <a:avLst/>
          </a:prstGeom>
          <a:noFill/>
        </p:spPr>
      </p:pic>
      <p:cxnSp>
        <p:nvCxnSpPr>
          <p:cNvPr id="36" name="도형 35"/>
          <p:cNvCxnSpPr/>
          <p:nvPr/>
        </p:nvCxnSpPr>
        <p:spPr>
          <a:xfrm>
            <a:off x="5117465" y="2430145"/>
            <a:ext cx="5632450" cy="6350"/>
          </a:xfrm>
          <a:prstGeom prst="bent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41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9027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27375" y="2353945"/>
            <a:ext cx="1974215" cy="38227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>
            <a:off x="2557780" y="273494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32"/>
          <p:cNvSpPr txBox="1">
            <a:spLocks/>
          </p:cNvSpPr>
          <p:nvPr/>
        </p:nvSpPr>
        <p:spPr>
          <a:xfrm>
            <a:off x="4476115" y="2381250"/>
            <a:ext cx="137541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= -1</a:t>
            </a:r>
            <a:endParaRPr lang="ko-KR" altLang="en-US" sz="2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5" name="그림 34" descr="C:/Users/ehdal/AppData/Roaming/PolarisOffice/ETemp/3296_11238160/fImage13850991032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6555" y="1088390"/>
            <a:ext cx="1757680" cy="1772285"/>
          </a:xfrm>
          <a:prstGeom prst="rect">
            <a:avLst/>
          </a:prstGeom>
          <a:noFill/>
        </p:spPr>
      </p:pic>
      <p:cxnSp>
        <p:nvCxnSpPr>
          <p:cNvPr id="36" name="도형 35"/>
          <p:cNvCxnSpPr/>
          <p:nvPr/>
        </p:nvCxnSpPr>
        <p:spPr>
          <a:xfrm>
            <a:off x="5117465" y="2430145"/>
            <a:ext cx="5632450" cy="6350"/>
          </a:xfrm>
          <a:prstGeom prst="bent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C:/Users/ehdal/AppData/Roaming/PolarisOffice/ETemp/3296_11238160/fImage485794915905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6085" y="4055110"/>
            <a:ext cx="5284470" cy="2547620"/>
          </a:xfrm>
          <a:prstGeom prst="rect">
            <a:avLst/>
          </a:prstGeom>
          <a:noFill/>
        </p:spPr>
      </p:pic>
      <p:sp>
        <p:nvSpPr>
          <p:cNvPr id="38" name="도형 37"/>
          <p:cNvSpPr>
            <a:spLocks/>
          </p:cNvSpPr>
          <p:nvPr/>
        </p:nvSpPr>
        <p:spPr>
          <a:xfrm>
            <a:off x="9959975" y="5011420"/>
            <a:ext cx="78613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9" name="도형 38"/>
          <p:cNvCxnSpPr/>
          <p:nvPr/>
        </p:nvCxnSpPr>
        <p:spPr>
          <a:xfrm rot="10800000">
            <a:off x="5143500" y="2599055"/>
            <a:ext cx="4914900" cy="2449830"/>
          </a:xfrm>
          <a:prstGeom prst="bentConnector3">
            <a:avLst>
              <a:gd name="adj1" fmla="val 50019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40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080770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 : 의사결정 과정을 모델링하는 수학적인 틀을 제공</a:t>
            </a:r>
          </a:p>
        </p:txBody>
      </p:sp>
      <p:pic>
        <p:nvPicPr>
          <p:cNvPr id="27" name="그림 26" descr="C:/Users/ehdal/AppData/Roaming/PolarisOffice/ETemp/3296_11238160/fImage3473929256708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95" y="2229485"/>
            <a:ext cx="6827520" cy="3938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43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750649241252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30" y="2219325"/>
            <a:ext cx="7001510" cy="406400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86643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659599267356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5" y="2205990"/>
            <a:ext cx="6784340" cy="398399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144510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365599272126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30" y="2199005"/>
            <a:ext cx="6704330" cy="392684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30614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40923692847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510665"/>
            <a:ext cx="6851650" cy="459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12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5060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왜 지금일까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1.3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77348" y="1223826"/>
            <a:ext cx="526888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머신러닝의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발전을 이끈 세가지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83365" y="2512107"/>
            <a:ext cx="28688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34951" y="2451517"/>
            <a:ext cx="44006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벤치마크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70844" y="2443938"/>
            <a:ext cx="28688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 향상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79714" y="3530616"/>
            <a:ext cx="35030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활성화 함수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 방법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RMSprop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Adam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9793" y="3715164"/>
            <a:ext cx="3153067" cy="69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221" y="3357355"/>
            <a:ext cx="2545565" cy="14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37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5060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왜 지금일까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1.3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2476477" y="2258406"/>
            <a:ext cx="3964077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씨아노</a:t>
            </a:r>
            <a:endParaRPr lang="en-US" altLang="ko-KR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1.3.5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대중화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3426" name="AutoShape 2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28" name="AutoShape 4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30" name="AutoShape 6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32" name="AutoShape 8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0630" y="1538910"/>
            <a:ext cx="3183214" cy="258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35" name="AutoShape 11" descr="케라스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3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1551" y="4597676"/>
            <a:ext cx="16573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5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65908" y="755183"/>
            <a:ext cx="526888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딥러닝을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활용한 예시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808" y="2945954"/>
            <a:ext cx="759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www.youtube.com/watch?v=RonzxMpdTDk</a:t>
            </a:r>
            <a:r>
              <a:rPr lang="en-US" altLang="ko-KR" sz="1600" dirty="0" smtClean="0"/>
              <a:t>  </a:t>
            </a:r>
            <a:r>
              <a:rPr lang="ko-KR" altLang="en-US" sz="1600" dirty="0" smtClean="0">
                <a:solidFill>
                  <a:schemeClr val="bg1"/>
                </a:solidFill>
              </a:rPr>
              <a:t>아마존 물류창고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smtClean="0">
                <a:solidFill>
                  <a:schemeClr val="bg1"/>
                </a:solidFill>
              </a:rPr>
              <a:t>아마존 고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1308" y="2161718"/>
            <a:ext cx="526888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www.youtube.com/watch?v=eFuaVltX2Bo</a:t>
            </a:r>
            <a:r>
              <a:rPr lang="en-US" altLang="ko-KR" sz="1600" dirty="0" smtClean="0"/>
              <a:t>  </a:t>
            </a:r>
            <a:r>
              <a:rPr lang="ko-KR" altLang="en-US" sz="1600" dirty="0" smtClean="0">
                <a:solidFill>
                  <a:schemeClr val="bg1"/>
                </a:solidFill>
              </a:rPr>
              <a:t>지문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인공지능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2434" y="1749934"/>
            <a:ext cx="7667131" cy="432677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7596" y="5695533"/>
            <a:ext cx="3534268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0731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24630" y="2895353"/>
            <a:ext cx="840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장 시작하기 전에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:</a:t>
            </a: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신경망의 수학적 구성 요소</a:t>
            </a:r>
            <a:endParaRPr lang="en-US" altLang="ko-KR" sz="36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21932"/>
            <a:ext cx="6146573" cy="297270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232627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신경망과의 첫만남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90600" y="893430"/>
            <a:ext cx="751908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흑백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손글씨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숫자 이미지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28X28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픽셀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(0~9)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분류하는 것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MNIST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r>
              <a:rPr lang="ko-KR" altLang="en-US" b="1" dirty="0" smtClean="0">
                <a:solidFill>
                  <a:srgbClr val="FF0000"/>
                </a:solidFill>
              </a:rPr>
              <a:t>만 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훈련이미지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만 개</a:t>
            </a:r>
            <a:r>
              <a:rPr lang="ko-KR" altLang="en-US" sz="1600" b="1" dirty="0" smtClean="0"/>
              <a:t>의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이미지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38" y="2521932"/>
            <a:ext cx="4309385" cy="28409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70918" y="3517557"/>
            <a:ext cx="1342767" cy="2718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0917" y="4316823"/>
            <a:ext cx="1342767" cy="2718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42886" y="2986914"/>
            <a:ext cx="1561071" cy="332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42886" y="4008285"/>
            <a:ext cx="1561071" cy="3085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5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232627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신경망과의 첫만남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2.1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1244601"/>
            <a:ext cx="6618275" cy="15970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3069948"/>
            <a:ext cx="5873465" cy="113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8" y="4445914"/>
            <a:ext cx="5819345" cy="18786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86178" y="4941214"/>
            <a:ext cx="4865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신경망은 입력 데이터의 스케일에 민감하여 적절한 데이터 전처리 과정이 필요하다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이미지의 경우 보통 픽셀의 최댓값인 </a:t>
            </a:r>
            <a:r>
              <a:rPr lang="en-US" altLang="ko-KR" sz="1400" dirty="0" smtClean="0"/>
              <a:t>255</a:t>
            </a:r>
            <a:r>
              <a:rPr lang="ko-KR" altLang="en-US" sz="1400" dirty="0" smtClean="0"/>
              <a:t>로 나누어서 사용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232627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신경망과의 첫만남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90599" y="1068024"/>
            <a:ext cx="526888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훈련데이터에 모델 학습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482048"/>
            <a:ext cx="5965115" cy="292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5041556"/>
            <a:ext cx="5014785" cy="11965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0599" y="4579891"/>
            <a:ext cx="286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테스트데이터에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학습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55714" y="1482048"/>
            <a:ext cx="5268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to_categorical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입력받은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 정수 배열을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(n, k)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 배열로 변경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배열의 두 번째 차원의 인덱스가 클래스 값을 의미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to_categorical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([0,2])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[[1,0,0],[0,0,1]]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반환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5714" y="5281284"/>
            <a:ext cx="21800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과대적합 때문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74941" y="4184822"/>
            <a:ext cx="480773" cy="227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17473" y="5980670"/>
            <a:ext cx="571500" cy="197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2" idx="1"/>
          </p:cNvCxnSpPr>
          <p:nvPr/>
        </p:nvCxnSpPr>
        <p:spPr>
          <a:xfrm flipV="1">
            <a:off x="2388973" y="5488296"/>
            <a:ext cx="4566741" cy="591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2"/>
            <a:endCxn id="12" idx="1"/>
          </p:cNvCxnSpPr>
          <p:nvPr/>
        </p:nvCxnSpPr>
        <p:spPr>
          <a:xfrm>
            <a:off x="6715328" y="4411944"/>
            <a:ext cx="240386" cy="1076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955714" y="4335072"/>
            <a:ext cx="218004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훈련세트의 정확도가 조금 낮은 이유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91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2924" y="1700213"/>
            <a:ext cx="4664075" cy="450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068285" y="1774813"/>
            <a:ext cx="24529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axis = 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03285" y="2333613"/>
            <a:ext cx="24529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</a:rPr>
              <a:t>axis =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46484" y="2879713"/>
            <a:ext cx="4307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axis = 2 or axis = -1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766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647336" y="2102270"/>
            <a:ext cx="5118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스칼라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50750" y="2092013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벡터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8" y="2262755"/>
            <a:ext cx="2209801" cy="37356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685" y="2172041"/>
            <a:ext cx="2994590" cy="32762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1409" y="118605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배열 데이터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8999" y="2876550"/>
            <a:ext cx="155684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3663" y="2749550"/>
            <a:ext cx="2135964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7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30" name="직사각형 29"/>
          <p:cNvSpPr/>
          <p:nvPr/>
        </p:nvSpPr>
        <p:spPr>
          <a:xfrm>
            <a:off x="595085" y="1431913"/>
            <a:ext cx="2452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행렬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(2D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087317" y="1431336"/>
            <a:ext cx="292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3D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텐서와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고차원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3" y="1579944"/>
            <a:ext cx="2951373" cy="3601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395" y="1516098"/>
            <a:ext cx="2778605" cy="4638569"/>
          </a:xfrm>
          <a:prstGeom prst="rect">
            <a:avLst/>
          </a:prstGeom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2376487"/>
            <a:ext cx="2164617" cy="194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08712" y="2314574"/>
            <a:ext cx="2827787" cy="211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7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핵심 속성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599" y="1666327"/>
            <a:ext cx="5268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축의 개수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랭크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ndim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(shape)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타입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dtype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57" y="1666327"/>
            <a:ext cx="2460961" cy="484156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09057" y="4802661"/>
            <a:ext cx="1092673" cy="2553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09056" y="5527590"/>
            <a:ext cx="1092673" cy="2553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022" y="1168811"/>
            <a:ext cx="3999412" cy="11492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넘파이로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조작하기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17" y="3617865"/>
            <a:ext cx="4646750" cy="13198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2" y="2196171"/>
            <a:ext cx="4143104" cy="13388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37" y="5133155"/>
            <a:ext cx="5289584" cy="12545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64475" y="1332411"/>
            <a:ext cx="2771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슬라이싱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525" y="3724380"/>
            <a:ext cx="4330694" cy="11611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474200" y="2057400"/>
            <a:ext cx="1651000" cy="1524000"/>
          </a:xfrm>
          <a:prstGeom prst="rect">
            <a:avLst/>
          </a:prstGeom>
          <a:noFill/>
          <a:ln w="38100"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56800" y="5323477"/>
            <a:ext cx="826226" cy="757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499600" y="4914900"/>
            <a:ext cx="1651000" cy="1524000"/>
          </a:xfrm>
          <a:prstGeom prst="rect">
            <a:avLst/>
          </a:prstGeom>
          <a:noFill/>
          <a:ln w="38100"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312400" y="2821577"/>
            <a:ext cx="826226" cy="757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7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7316702" y="873930"/>
            <a:ext cx="4875298" cy="510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딥러닝 배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746" y="2882900"/>
            <a:ext cx="7226680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2.2.7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데이터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39099" y="4805882"/>
            <a:ext cx="3962402" cy="477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전체 </a:t>
            </a:r>
            <a:r>
              <a:rPr lang="ko-KR" altLang="en-US" sz="1600" b="1" dirty="0"/>
              <a:t>데이터 셋에 대해 한 번 학습을 </a:t>
            </a:r>
            <a:r>
              <a:rPr lang="ko-KR" altLang="en-US" sz="1600" b="1" dirty="0" smtClean="0"/>
              <a:t>완료</a:t>
            </a:r>
            <a:endParaRPr lang="en-US" altLang="ko-KR" sz="1600" b="1" dirty="0" smtClean="0"/>
          </a:p>
        </p:txBody>
      </p:sp>
      <p:sp>
        <p:nvSpPr>
          <p:cNvPr id="12" name="타원 11"/>
          <p:cNvSpPr/>
          <p:nvPr/>
        </p:nvSpPr>
        <p:spPr>
          <a:xfrm>
            <a:off x="8724262" y="1492214"/>
            <a:ext cx="1833728" cy="1816171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데이터를 한 개씩 쓰면</a:t>
            </a:r>
            <a:endParaRPr lang="en-US" altLang="ko-K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253946" y="2183624"/>
            <a:ext cx="1129544" cy="1150161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51590" y="2330485"/>
            <a:ext cx="1329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좋은 </a:t>
            </a:r>
            <a:endParaRPr lang="en-US" altLang="ko-KR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업데이트 </a:t>
            </a:r>
            <a:r>
              <a:rPr lang="en-US" altLang="ko-K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X</a:t>
            </a:r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97690" y="3816385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너무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느리다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4546600"/>
            <a:ext cx="44704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/>
                </a:solidFill>
              </a:rPr>
              <a:t>한 번의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batch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마다 주는 데이터 샘플의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size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20" idx="0"/>
          </p:cNvCxnSpPr>
          <p:nvPr/>
        </p:nvCxnSpPr>
        <p:spPr>
          <a:xfrm rot="5400000" flipH="1" flipV="1">
            <a:off x="2146300" y="3873500"/>
            <a:ext cx="1219200" cy="127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8" idx="1"/>
            <a:endCxn id="1026" idx="2"/>
          </p:cNvCxnSpPr>
          <p:nvPr/>
        </p:nvCxnSpPr>
        <p:spPr>
          <a:xfrm rot="10800000">
            <a:off x="6107087" y="4819651"/>
            <a:ext cx="1932013" cy="22489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14600" y="2933700"/>
            <a:ext cx="17145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765800" y="4508500"/>
            <a:ext cx="13589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385048" y="886815"/>
            <a:ext cx="25844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왜 미니 배치를 쓸까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724262" y="1492214"/>
            <a:ext cx="1833728" cy="1816171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데이터를 한 개씩 쓰면</a:t>
            </a:r>
            <a:endParaRPr lang="en-US" altLang="ko-K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53946" y="2183624"/>
            <a:ext cx="1129544" cy="1150161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1590" y="2330485"/>
            <a:ext cx="1329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좋은 </a:t>
            </a:r>
            <a:endParaRPr lang="en-US" altLang="ko-KR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업데이트 </a:t>
            </a:r>
            <a:r>
              <a:rPr lang="en-US" altLang="ko-K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X</a:t>
            </a:r>
          </a:p>
          <a:p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8736962" y="1492214"/>
            <a:ext cx="1833728" cy="1816171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266646" y="2183624"/>
            <a:ext cx="1129544" cy="1150161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03990" y="2419385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너무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느리다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62843" y="2038385"/>
            <a:ext cx="1731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전체 데이터를  한번에 쓰면</a:t>
            </a:r>
            <a:endParaRPr lang="en-US" altLang="ko-KR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2" grpId="0" animBg="1"/>
      <p:bldP spid="13" grpId="0" animBg="1"/>
      <p:bldP spid="14" grpId="0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머신러닝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0124" y="2141345"/>
            <a:ext cx="6311752" cy="38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854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2.2.8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텐서의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실제 사례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6317" y="1801169"/>
            <a:ext cx="7033055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벡터 데이터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features)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or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시퀀스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timesteps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features)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height, width, channels)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(samples, channels, height, width)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동영상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frames, height, width, channels)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(samples, frames, channels, height, width)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90599" y="1801169"/>
            <a:ext cx="7033055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4D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5D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2.2.9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벡터 데이터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943101" y="2573866"/>
          <a:ext cx="7454898" cy="880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4966"/>
                <a:gridCol w="2484966"/>
                <a:gridCol w="2484966"/>
              </a:tblGrid>
              <a:tr h="4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나이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소득</a:t>
                      </a:r>
                      <a:endParaRPr lang="ko-KR" altLang="en-US" dirty="0"/>
                    </a:p>
                  </a:txBody>
                  <a:tcPr/>
                </a:tc>
              </a:tr>
              <a:tr h="4402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r>
                        <a:rPr lang="ko-KR" altLang="en-US" dirty="0" smtClean="0"/>
                        <a:t>명이 포함된 </a:t>
                      </a:r>
                      <a:r>
                        <a:rPr lang="ko-KR" altLang="en-US" dirty="0" err="1" smtClean="0"/>
                        <a:t>데이터셋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737099" y="4072192"/>
            <a:ext cx="3848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(10000, 3)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텐서에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저장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위로 굽은 화살표 12"/>
          <p:cNvSpPr/>
          <p:nvPr/>
        </p:nvSpPr>
        <p:spPr>
          <a:xfrm rot="5400000">
            <a:off x="3302000" y="3333750"/>
            <a:ext cx="831850" cy="1619250"/>
          </a:xfrm>
          <a:prstGeom prst="bentUpArrow">
            <a:avLst/>
          </a:prstGeom>
          <a:solidFill>
            <a:srgbClr val="F47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2.2.10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또는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시퀀스 데이터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7499" y="3649927"/>
            <a:ext cx="689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샘플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54400" y="20193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06800" y="21717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759200" y="23241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11600" y="24765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407399" y="2811727"/>
            <a:ext cx="9906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특성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원호 28"/>
          <p:cNvSpPr/>
          <p:nvPr/>
        </p:nvSpPr>
        <p:spPr>
          <a:xfrm rot="3015055">
            <a:off x="6733833" y="2234101"/>
            <a:ext cx="1614311" cy="1744906"/>
          </a:xfrm>
          <a:prstGeom prst="arc">
            <a:avLst>
              <a:gd name="adj1" fmla="val 16200000"/>
              <a:gd name="adj2" fmla="val 2089715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/>
          <p:cNvSpPr/>
          <p:nvPr/>
        </p:nvSpPr>
        <p:spPr>
          <a:xfrm rot="10986964">
            <a:off x="3369545" y="3161725"/>
            <a:ext cx="800315" cy="65193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4165600" y="3937000"/>
            <a:ext cx="3632200" cy="279400"/>
          </a:xfrm>
          <a:custGeom>
            <a:avLst/>
            <a:gdLst>
              <a:gd name="connsiteX0" fmla="*/ 0 w 3619500"/>
              <a:gd name="connsiteY0" fmla="*/ 0 h 342900"/>
              <a:gd name="connsiteX1" fmla="*/ 38100 w 3619500"/>
              <a:gd name="connsiteY1" fmla="*/ 25400 h 342900"/>
              <a:gd name="connsiteX2" fmla="*/ 76200 w 3619500"/>
              <a:gd name="connsiteY2" fmla="*/ 38100 h 342900"/>
              <a:gd name="connsiteX3" fmla="*/ 152400 w 3619500"/>
              <a:gd name="connsiteY3" fmla="*/ 114300 h 342900"/>
              <a:gd name="connsiteX4" fmla="*/ 228600 w 3619500"/>
              <a:gd name="connsiteY4" fmla="*/ 139700 h 342900"/>
              <a:gd name="connsiteX5" fmla="*/ 266700 w 3619500"/>
              <a:gd name="connsiteY5" fmla="*/ 177800 h 342900"/>
              <a:gd name="connsiteX6" fmla="*/ 393700 w 3619500"/>
              <a:gd name="connsiteY6" fmla="*/ 215900 h 342900"/>
              <a:gd name="connsiteX7" fmla="*/ 457200 w 3619500"/>
              <a:gd name="connsiteY7" fmla="*/ 228600 h 342900"/>
              <a:gd name="connsiteX8" fmla="*/ 495300 w 3619500"/>
              <a:gd name="connsiteY8" fmla="*/ 241300 h 342900"/>
              <a:gd name="connsiteX9" fmla="*/ 584200 w 3619500"/>
              <a:gd name="connsiteY9" fmla="*/ 254000 h 342900"/>
              <a:gd name="connsiteX10" fmla="*/ 685800 w 3619500"/>
              <a:gd name="connsiteY10" fmla="*/ 279400 h 342900"/>
              <a:gd name="connsiteX11" fmla="*/ 825500 w 3619500"/>
              <a:gd name="connsiteY11" fmla="*/ 304800 h 342900"/>
              <a:gd name="connsiteX12" fmla="*/ 965200 w 3619500"/>
              <a:gd name="connsiteY12" fmla="*/ 330200 h 342900"/>
              <a:gd name="connsiteX13" fmla="*/ 1435100 w 3619500"/>
              <a:gd name="connsiteY13" fmla="*/ 342900 h 342900"/>
              <a:gd name="connsiteX14" fmla="*/ 1968500 w 3619500"/>
              <a:gd name="connsiteY14" fmla="*/ 330200 h 342900"/>
              <a:gd name="connsiteX15" fmla="*/ 2006600 w 3619500"/>
              <a:gd name="connsiteY15" fmla="*/ 317500 h 342900"/>
              <a:gd name="connsiteX16" fmla="*/ 2413000 w 3619500"/>
              <a:gd name="connsiteY16" fmla="*/ 304800 h 342900"/>
              <a:gd name="connsiteX17" fmla="*/ 2463800 w 3619500"/>
              <a:gd name="connsiteY17" fmla="*/ 279400 h 342900"/>
              <a:gd name="connsiteX18" fmla="*/ 2628900 w 3619500"/>
              <a:gd name="connsiteY18" fmla="*/ 254000 h 342900"/>
              <a:gd name="connsiteX19" fmla="*/ 2705100 w 3619500"/>
              <a:gd name="connsiteY19" fmla="*/ 228600 h 342900"/>
              <a:gd name="connsiteX20" fmla="*/ 2870200 w 3619500"/>
              <a:gd name="connsiteY20" fmla="*/ 203200 h 342900"/>
              <a:gd name="connsiteX21" fmla="*/ 3111500 w 3619500"/>
              <a:gd name="connsiteY21" fmla="*/ 165100 h 342900"/>
              <a:gd name="connsiteX22" fmla="*/ 3213100 w 3619500"/>
              <a:gd name="connsiteY22" fmla="*/ 139700 h 342900"/>
              <a:gd name="connsiteX23" fmla="*/ 3263900 w 3619500"/>
              <a:gd name="connsiteY23" fmla="*/ 114300 h 342900"/>
              <a:gd name="connsiteX24" fmla="*/ 3327400 w 3619500"/>
              <a:gd name="connsiteY24" fmla="*/ 101600 h 342900"/>
              <a:gd name="connsiteX25" fmla="*/ 3467100 w 3619500"/>
              <a:gd name="connsiteY25" fmla="*/ 76200 h 342900"/>
              <a:gd name="connsiteX26" fmla="*/ 3543300 w 3619500"/>
              <a:gd name="connsiteY26" fmla="*/ 50800 h 342900"/>
              <a:gd name="connsiteX27" fmla="*/ 3581400 w 3619500"/>
              <a:gd name="connsiteY27" fmla="*/ 38100 h 342900"/>
              <a:gd name="connsiteX28" fmla="*/ 3619500 w 3619500"/>
              <a:gd name="connsiteY28" fmla="*/ 127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19500" h="342900">
                <a:moveTo>
                  <a:pt x="0" y="0"/>
                </a:moveTo>
                <a:cubicBezTo>
                  <a:pt x="12700" y="8467"/>
                  <a:pt x="24448" y="18574"/>
                  <a:pt x="38100" y="25400"/>
                </a:cubicBezTo>
                <a:cubicBezTo>
                  <a:pt x="50074" y="31387"/>
                  <a:pt x="65633" y="29881"/>
                  <a:pt x="76200" y="38100"/>
                </a:cubicBezTo>
                <a:cubicBezTo>
                  <a:pt x="104554" y="60153"/>
                  <a:pt x="118322" y="102941"/>
                  <a:pt x="152400" y="114300"/>
                </a:cubicBezTo>
                <a:lnTo>
                  <a:pt x="228600" y="139700"/>
                </a:lnTo>
                <a:cubicBezTo>
                  <a:pt x="241300" y="152400"/>
                  <a:pt x="251000" y="169078"/>
                  <a:pt x="266700" y="177800"/>
                </a:cubicBezTo>
                <a:cubicBezTo>
                  <a:pt x="287806" y="189525"/>
                  <a:pt x="363638" y="209219"/>
                  <a:pt x="393700" y="215900"/>
                </a:cubicBezTo>
                <a:cubicBezTo>
                  <a:pt x="414772" y="220583"/>
                  <a:pt x="436259" y="223365"/>
                  <a:pt x="457200" y="228600"/>
                </a:cubicBezTo>
                <a:cubicBezTo>
                  <a:pt x="470187" y="231847"/>
                  <a:pt x="482173" y="238675"/>
                  <a:pt x="495300" y="241300"/>
                </a:cubicBezTo>
                <a:cubicBezTo>
                  <a:pt x="524653" y="247171"/>
                  <a:pt x="554673" y="249079"/>
                  <a:pt x="584200" y="254000"/>
                </a:cubicBezTo>
                <a:cubicBezTo>
                  <a:pt x="803760" y="290593"/>
                  <a:pt x="538579" y="246684"/>
                  <a:pt x="685800" y="279400"/>
                </a:cubicBezTo>
                <a:cubicBezTo>
                  <a:pt x="787706" y="302046"/>
                  <a:pt x="733050" y="281688"/>
                  <a:pt x="825500" y="304800"/>
                </a:cubicBezTo>
                <a:cubicBezTo>
                  <a:pt x="906892" y="325148"/>
                  <a:pt x="822493" y="323857"/>
                  <a:pt x="965200" y="330200"/>
                </a:cubicBezTo>
                <a:cubicBezTo>
                  <a:pt x="1121736" y="337157"/>
                  <a:pt x="1278467" y="338667"/>
                  <a:pt x="1435100" y="342900"/>
                </a:cubicBezTo>
                <a:cubicBezTo>
                  <a:pt x="1612900" y="338667"/>
                  <a:pt x="1790825" y="338097"/>
                  <a:pt x="1968500" y="330200"/>
                </a:cubicBezTo>
                <a:cubicBezTo>
                  <a:pt x="1981874" y="329606"/>
                  <a:pt x="1993235" y="318264"/>
                  <a:pt x="2006600" y="317500"/>
                </a:cubicBezTo>
                <a:cubicBezTo>
                  <a:pt x="2141912" y="309768"/>
                  <a:pt x="2277533" y="309033"/>
                  <a:pt x="2413000" y="304800"/>
                </a:cubicBezTo>
                <a:cubicBezTo>
                  <a:pt x="2429933" y="296333"/>
                  <a:pt x="2446073" y="286047"/>
                  <a:pt x="2463800" y="279400"/>
                </a:cubicBezTo>
                <a:cubicBezTo>
                  <a:pt x="2510110" y="262034"/>
                  <a:pt x="2588791" y="258457"/>
                  <a:pt x="2628900" y="254000"/>
                </a:cubicBezTo>
                <a:cubicBezTo>
                  <a:pt x="2654300" y="245533"/>
                  <a:pt x="2679125" y="235094"/>
                  <a:pt x="2705100" y="228600"/>
                </a:cubicBezTo>
                <a:cubicBezTo>
                  <a:pt x="2728595" y="222726"/>
                  <a:pt x="2851401" y="205886"/>
                  <a:pt x="2870200" y="203200"/>
                </a:cubicBezTo>
                <a:cubicBezTo>
                  <a:pt x="2998763" y="160346"/>
                  <a:pt x="2919705" y="179853"/>
                  <a:pt x="3111500" y="165100"/>
                </a:cubicBezTo>
                <a:cubicBezTo>
                  <a:pt x="3145367" y="156633"/>
                  <a:pt x="3181876" y="155312"/>
                  <a:pt x="3213100" y="139700"/>
                </a:cubicBezTo>
                <a:cubicBezTo>
                  <a:pt x="3230033" y="131233"/>
                  <a:pt x="3245939" y="120287"/>
                  <a:pt x="3263900" y="114300"/>
                </a:cubicBezTo>
                <a:cubicBezTo>
                  <a:pt x="3284378" y="107474"/>
                  <a:pt x="3306328" y="106283"/>
                  <a:pt x="3327400" y="101600"/>
                </a:cubicBezTo>
                <a:cubicBezTo>
                  <a:pt x="3435185" y="77648"/>
                  <a:pt x="3312997" y="98215"/>
                  <a:pt x="3467100" y="76200"/>
                </a:cubicBezTo>
                <a:lnTo>
                  <a:pt x="3543300" y="50800"/>
                </a:lnTo>
                <a:cubicBezTo>
                  <a:pt x="3556000" y="46567"/>
                  <a:pt x="3570261" y="45526"/>
                  <a:pt x="3581400" y="38100"/>
                </a:cubicBezTo>
                <a:lnTo>
                  <a:pt x="3619500" y="12700"/>
                </a:ln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410200" y="4284928"/>
            <a:ext cx="1329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타임스탭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64199" y="2786327"/>
            <a:ext cx="6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3D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92199" y="5097727"/>
            <a:ext cx="80137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주식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가격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하루에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(390, 3)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2D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인코딩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250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일치 데이터는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(250, 390, 3)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저장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딥러닝 스칼라 벡터 텐서에 대한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6575" y="1920504"/>
            <a:ext cx="4467225" cy="4273646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데이터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0999" y="2438569"/>
            <a:ext cx="37084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채널 우선 표기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씨아노에서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0100" y="4064000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4D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9099" y="3187869"/>
            <a:ext cx="3594101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채널 마지막 방식 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텐서플로에서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hape 13"/>
          <p:cNvCxnSpPr>
            <a:stCxn id="8" idx="0"/>
          </p:cNvCxnSpPr>
          <p:nvPr/>
        </p:nvCxnSpPr>
        <p:spPr>
          <a:xfrm rot="16200000" flipV="1">
            <a:off x="8591466" y="1174835"/>
            <a:ext cx="304969" cy="2222500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051799" y="4978569"/>
            <a:ext cx="3594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흑백 이미지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(128, 256, 256, 1) 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컬러 이미지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(128, 256, 256, 3)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비디오 데이터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9399" y="5545392"/>
            <a:ext cx="76200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5D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8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3838" y="1685925"/>
            <a:ext cx="3395662" cy="403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7873999" y="2459292"/>
            <a:ext cx="3429001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4D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프레임의 연속 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여러 비디오의 배치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9" y="3792792"/>
            <a:ext cx="187960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=&gt;5D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연산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톱니바퀴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3812" y="1504175"/>
            <a:ext cx="4904374" cy="48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1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원소별 연산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0619" y="2205120"/>
            <a:ext cx="9974323" cy="37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1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원소별 연산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902" y="1571792"/>
            <a:ext cx="7651059" cy="371441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1208" y="3945184"/>
            <a:ext cx="4956868" cy="22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722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브로드 캐스팅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863" y="1408939"/>
            <a:ext cx="679227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1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브로드 캐스팅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2307" y="2587420"/>
            <a:ext cx="5507385" cy="27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2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머신러닝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8863" y="1746761"/>
            <a:ext cx="8794273" cy="47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993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점곱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202" y="2061677"/>
            <a:ext cx="8301705" cy="45744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73434"/>
            <a:ext cx="5342271" cy="51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88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점곱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205870"/>
            <a:ext cx="5590168" cy="528575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2433" y="2127459"/>
            <a:ext cx="3323935" cy="26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7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2.3.4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크기 변환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4624" y="2870934"/>
            <a:ext cx="7562752" cy="11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94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2.3.4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크기 변환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8982" y="1238651"/>
            <a:ext cx="3012295" cy="561934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3586" y="2733287"/>
            <a:ext cx="3912523" cy="23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5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2.3.5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연산의 기하학적 해석 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7170" y="1799157"/>
            <a:ext cx="4487319" cy="22561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27959" y="1777195"/>
            <a:ext cx="2525402" cy="265881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2095" y="4162048"/>
            <a:ext cx="605874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4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2.3.6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딥러닝의 기하학적 해석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753" y="2049457"/>
            <a:ext cx="7486493" cy="33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7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730375"/>
            <a:ext cx="6350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296_11238160/fImage8021298620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1619250"/>
            <a:ext cx="6093460" cy="4683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59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000398754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95" y="1597025"/>
            <a:ext cx="8311515" cy="4705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461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254498821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617345"/>
            <a:ext cx="7982585" cy="4638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89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349998983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95" y="1623695"/>
            <a:ext cx="8213090" cy="459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088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데이터에서 표현을 학습히기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865" y="2022518"/>
            <a:ext cx="10963725" cy="37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998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9371299048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25" y="1600200"/>
            <a:ext cx="8385810" cy="4671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500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확률적 경사 하강법 (SGD)</a:t>
            </a:r>
          </a:p>
        </p:txBody>
      </p:sp>
      <p:pic>
        <p:nvPicPr>
          <p:cNvPr id="28" name="그림 27" descr="C:/Users/ehdal/AppData/Roaming/PolarisOffice/ETemp/3296_11238160/fImage6439699443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075" y="1596390"/>
            <a:ext cx="5477510" cy="3162935"/>
          </a:xfrm>
          <a:prstGeom prst="rect">
            <a:avLst/>
          </a:prstGeom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6080125" y="2476500"/>
            <a:ext cx="5668010" cy="31388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확률적 경사 하강법(SGD)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랜덤하게 추출한 하나의 데이터로만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장점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step에 걸리는 시간이 짧기 때문에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수렴속도가 빠르다.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단점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탐색 경로 비효율적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Global Optimum(전역 최솟값)을 찾지 못할 가능성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9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확률적 경사 하강법</a:t>
            </a:r>
          </a:p>
        </p:txBody>
      </p:sp>
      <p:pic>
        <p:nvPicPr>
          <p:cNvPr id="27" name="그림 26" descr="C:/Users/ehdal/AppData/Roaming/PolarisOffice/ETemp/3296_11238160/fImage2528699621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1884045"/>
            <a:ext cx="6593840" cy="3926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052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그림 6" descr="C:/Users/ehdal/AppData/Roaming/PolarisOffice/ETemp/3296_11238160/fImage17558299795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706245"/>
            <a:ext cx="10246360" cy="426339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8763000" y="3159125"/>
            <a:ext cx="203263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= 지그재그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94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1027410" cy="1706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미니 배치 확률적 경사 하강법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- 확률적 경사 하강법을 보완하기 위한 방법. (ex, 노이즈 제거)</a:t>
            </a:r>
            <a:endParaRPr lang="ko-KR" altLang="en-US" sz="18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- 배치당 데이터를 10~1000개로 구성하여 기울기를 반복 계산</a:t>
            </a:r>
            <a:endParaRPr lang="ko-KR" altLang="en-US" sz="18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296_11238160/fImage12962799811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3076575"/>
            <a:ext cx="8287385" cy="2654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129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</p:txBody>
      </p:sp>
      <p:pic>
        <p:nvPicPr>
          <p:cNvPr id="27" name="그림 26" descr="C:/Users/ehdal/AppData/Roaming/PolarisOffice/ETemp/3296_11238160/fImage25286102630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1884045"/>
            <a:ext cx="6593840" cy="3926840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4445000" y="3270250"/>
            <a:ext cx="1508760" cy="1318260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5413375" y="2238375"/>
            <a:ext cx="1937385" cy="1064260"/>
          </a:xfrm>
          <a:prstGeom prst="curved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>
            <a:off x="7397750" y="1889125"/>
            <a:ext cx="46202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지역 최솟값에 머무는 현상을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해결하기 위한 방법은?!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9709785" cy="2305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모멘텀(Momentum)이란?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: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Momentum 방식은 Gradient Descent를 통해 이동하는 과정에 일종의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‘관성’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주는 것이다. 즉, 현재 Gradient를 통해 이동하는 방향과는 다르게 별개로,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과거에 이동했던 방식을 기억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하면서 그 방향으로 일정 정도를 추가적으로 이동하는 방식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0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</p:txBody>
      </p:sp>
      <p:pic>
        <p:nvPicPr>
          <p:cNvPr id="27" name="그림 26" descr="C:/Users/ehdal/AppData/Roaming/PolarisOffice/ETemp/3296_11238160/fImage1402410315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0" y="1725295"/>
            <a:ext cx="6038215" cy="430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526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옵티마이저</a:t>
            </a:r>
          </a:p>
        </p:txBody>
      </p:sp>
      <p:pic>
        <p:nvPicPr>
          <p:cNvPr id="27" name="그림 26" descr="C:/Users/ehdal/AppData/Roaming/PolarisOffice/ETemp/3296_11238160/fImage234925103245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887220"/>
            <a:ext cx="8655685" cy="4225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72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Adagrad (에이다그라드)</a:t>
            </a:r>
          </a:p>
        </p:txBody>
      </p:sp>
      <p:pic>
        <p:nvPicPr>
          <p:cNvPr id="27" name="그림 26" descr="C:/Users/ehdal/AppData/Roaming/PolarisOffice/ETemp/3296_11238160/fImage36570103532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870" y="1433195"/>
            <a:ext cx="5200015" cy="40125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096000" y="1591945"/>
            <a:ext cx="6017260" cy="8312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역전파 알고리즘의 고정된 학습률을 해결하기 위해 가중치마다 학습률을 다르게 설정해 개별 </a:t>
            </a:r>
            <a:r>
              <a:rPr sz="1600">
                <a:solidFill>
                  <a:srgbClr val="FF0000"/>
                </a:solidFill>
                <a:latin typeface="맑은 고딕" charset="0"/>
                <a:ea typeface="맑은 고딕" charset="0"/>
              </a:rPr>
              <a:t>매개변수에 적응적으로 학습률을 조정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하면서 학습을 진행하는 알고리즘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6556375" y="4762500"/>
            <a:ext cx="5191760" cy="4933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학습을 오래 진행할 수록 갱신 강도가 약해지고, 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무한히 학습한다면 어느 순간 갱신량이 0이 된다.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413500" y="4286250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단점!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6413500" y="2921000"/>
            <a:ext cx="57315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많이 최적화 된 가중치는 학습률을 작게,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적게 업데이트 된 가중치는 학습률을 크게</a:t>
            </a:r>
            <a:r>
              <a:rPr sz="1800">
                <a:latin typeface="맑은 고딕" charset="0"/>
                <a:ea typeface="맑은 고딕" charset="0"/>
              </a:rPr>
              <a:t> 조절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1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데이터에서 표현을 학습히기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126" y="1520906"/>
            <a:ext cx="7325747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850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RMSProp</a:t>
            </a:r>
          </a:p>
        </p:txBody>
      </p:sp>
      <p:pic>
        <p:nvPicPr>
          <p:cNvPr id="27" name="그림 26" descr="C:/Users/ehdal/AppData/Roaming/PolarisOffice/ETemp/3296_11238160/fImage8181104678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235" y="1863725"/>
            <a:ext cx="4105275" cy="1708785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1419860" y="1927225"/>
            <a:ext cx="3216275" cy="7721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4617085" y="2286635"/>
            <a:ext cx="330771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>
            <a:off x="7997190" y="2040890"/>
            <a:ext cx="282384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지수 이동 평균!</a:t>
            </a:r>
            <a:endParaRPr lang="ko-KR" altLang="en-US" sz="2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2603500" y="3046095"/>
            <a:ext cx="699135" cy="4311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977900" y="3623945"/>
            <a:ext cx="969073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Gt 는 k차원 벡터로서 ‘time step t까지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각 변수가 이동한 gradient의 sum of squares’ 를 저장.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Sum of squares : 제곱의 합(표준 편차)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6100445" y="4897755"/>
            <a:ext cx="509206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지수평균을 이용해 과거의 기울기는 점점 잊고 새로운 기울기 정보를 더 크게 반영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Adagrad의 보완법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7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AdaDelta</a:t>
            </a:r>
          </a:p>
        </p:txBody>
      </p:sp>
      <p:pic>
        <p:nvPicPr>
          <p:cNvPr id="27" name="그림 26" descr="C:/Users/ehdal/AppData/Roaming/PolarisOffice/ETemp/3296_11238160/fImage5866210562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535" y="1602740"/>
            <a:ext cx="4067810" cy="2724150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  <a:alpha val="100000"/>
              </a:schemeClr>
            </a:solidFill>
            <a:prstDash val="solid"/>
          </a:ln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207125" y="1603375"/>
            <a:ext cx="4763135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입력한 전체 데이터에 대한 손실값의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기울기를 이용하여 가중치를 업데이트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6207125" y="3508375"/>
            <a:ext cx="4572635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전체적인 최적화가 천천히 진행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Adagrad에 비해 최적화 성능이 낮아짐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68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Adam</a:t>
            </a:r>
          </a:p>
        </p:txBody>
      </p:sp>
      <p:pic>
        <p:nvPicPr>
          <p:cNvPr id="27" name="그림 26" descr="C:/Users/ehdal/AppData/Roaming/PolarisOffice/ETemp/3296_11238160/fImage38225106931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6790" y="1444625"/>
            <a:ext cx="5078095" cy="390588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5921375" y="1698625"/>
            <a:ext cx="6255385" cy="2030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RMSProp  +  Momentum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Momentum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방식과 유사하게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지금까지 계산해온 기울기의 지수평균을 저장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하며,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RMSProp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과 유사하게 기울기의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제곱값의 지수평균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저장한다.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7090" y="3724275"/>
            <a:ext cx="3963670" cy="107061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9730740" y="3786505"/>
            <a:ext cx="168402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momentum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9719945" y="4324985"/>
            <a:ext cx="194881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지수 이동 평균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096000" y="5556250"/>
            <a:ext cx="5429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기울기와 학습률을 모두 고려 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7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46992" y="2619308"/>
            <a:ext cx="8408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+mn-ea"/>
              </a:rPr>
              <a:t>The End</a:t>
            </a:r>
            <a:endParaRPr lang="en-US" altLang="ko-KR" sz="6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0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2139</Words>
  <Application>Microsoft Office PowerPoint</Application>
  <PresentationFormat>와이드스크린</PresentationFormat>
  <Paragraphs>610</Paragraphs>
  <Slides>93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9" baseType="lpstr">
      <vt:lpstr>맑은 고딕</vt:lpstr>
      <vt:lpstr>맑은 고딕 Semilight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2018305046</cp:lastModifiedBy>
  <cp:revision>174</cp:revision>
  <dcterms:created xsi:type="dcterms:W3CDTF">2017-10-09T06:24:25Z</dcterms:created>
  <dcterms:modified xsi:type="dcterms:W3CDTF">2020-01-22T00:32:59Z</dcterms:modified>
</cp:coreProperties>
</file>